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1" r:id="rId4"/>
    <p:sldMasterId id="2147483753" r:id="rId5"/>
  </p:sldMasterIdLst>
  <p:notesMasterIdLst>
    <p:notesMasterId r:id="rId14"/>
  </p:notesMasterIdLst>
  <p:handoutMasterIdLst>
    <p:handoutMasterId r:id="rId15"/>
  </p:handoutMasterIdLst>
  <p:sldIdLst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</p:sldIdLst>
  <p:sldSz cx="12192000" cy="6858000"/>
  <p:notesSz cx="7010400" cy="9236075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624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'Arienzo, Alexa" initials="DA" lastIdx="16" clrIdx="0">
    <p:extLst>
      <p:ext uri="{19B8F6BF-5375-455C-9EA6-DF929625EA0E}">
        <p15:presenceInfo xmlns:p15="http://schemas.microsoft.com/office/powerpoint/2012/main" userId="D'Arienzo, Alexa" providerId="None"/>
      </p:ext>
    </p:extLst>
  </p:cmAuthor>
  <p:cmAuthor id="2" name="D'Arienzo, Alexa" initials="DA [2]" lastIdx="4" clrIdx="1">
    <p:extLst>
      <p:ext uri="{19B8F6BF-5375-455C-9EA6-DF929625EA0E}">
        <p15:presenceInfo xmlns:p15="http://schemas.microsoft.com/office/powerpoint/2012/main" userId="S-1-5-21-1600150946-976098915-2076119496-32058" providerId="AD"/>
      </p:ext>
    </p:extLst>
  </p:cmAuthor>
  <p:cmAuthor id="3" name="Bulletproof" initials="BP" lastIdx="10" clrIdx="2">
    <p:extLst>
      <p:ext uri="{19B8F6BF-5375-455C-9EA6-DF929625EA0E}">
        <p15:presenceInfo xmlns:p15="http://schemas.microsoft.com/office/powerpoint/2012/main" userId="Bulletproof" providerId="None"/>
      </p:ext>
    </p:extLst>
  </p:cmAuthor>
  <p:cmAuthor id="4" name="George, Jake" initials="GJ" lastIdx="2" clrIdx="3">
    <p:extLst>
      <p:ext uri="{19B8F6BF-5375-455C-9EA6-DF929625EA0E}">
        <p15:presenceInfo xmlns:p15="http://schemas.microsoft.com/office/powerpoint/2012/main" userId="S-1-5-21-1600150946-976098915-2076119496-32958" providerId="AD"/>
      </p:ext>
    </p:extLst>
  </p:cmAuthor>
  <p:cmAuthor id="5" name="Munafo, Abbie" initials="MA" lastIdx="1" clrIdx="4">
    <p:extLst>
      <p:ext uri="{19B8F6BF-5375-455C-9EA6-DF929625EA0E}">
        <p15:presenceInfo xmlns:p15="http://schemas.microsoft.com/office/powerpoint/2012/main" userId="S-1-5-21-1600150946-976098915-2076119496-31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A64"/>
    <a:srgbClr val="00ACB4"/>
    <a:srgbClr val="008F9E"/>
    <a:srgbClr val="DB5648"/>
    <a:srgbClr val="AEDDD8"/>
    <a:srgbClr val="505050"/>
    <a:srgbClr val="363636"/>
    <a:srgbClr val="F15D2A"/>
    <a:srgbClr val="00A0AE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87245" autoAdjust="0"/>
  </p:normalViewPr>
  <p:slideViewPr>
    <p:cSldViewPr snapToGrid="0">
      <p:cViewPr varScale="1">
        <p:scale>
          <a:sx n="108" d="100"/>
          <a:sy n="108" d="100"/>
        </p:scale>
        <p:origin x="224" y="624"/>
      </p:cViewPr>
      <p:guideLst>
        <p:guide orient="horz" pos="6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670" y="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254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254"/>
            <a:ext cx="3037840" cy="462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B883E-C9E9-4949-AB5D-9E44392E1D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0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768EE1B-603F-4DA5-9E5A-E962D9AAF069}" type="datetimeFigureOut">
              <a:rPr lang="en-US" smtClean="0"/>
              <a:pPr/>
              <a:t>3/11/20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07EAE37-8389-4B79-AEDE-92E0D025AD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7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AE37-8389-4B79-AEDE-92E0D025AD3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" y="0"/>
            <a:ext cx="12190024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7700" y="2043046"/>
            <a:ext cx="10881360" cy="1470025"/>
          </a:xfrm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47700" y="3605712"/>
            <a:ext cx="10881360" cy="6241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5000"/>
              </a:lnSpc>
              <a:buNone/>
              <a:defRPr sz="1800" b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subheading</a:t>
            </a:r>
          </a:p>
        </p:txBody>
      </p:sp>
      <p:sp>
        <p:nvSpPr>
          <p:cNvPr id="7" name="Text Placeholder 6" descr="Presenter Name&#10;Presenter Title&#10;Month, Day, Year&#10;" title="Presente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647700" y="4847050"/>
            <a:ext cx="9908117" cy="26452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5120640"/>
            <a:ext cx="9908117" cy="248456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1" y="5577840"/>
            <a:ext cx="9908117" cy="23018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2551" y="6443925"/>
            <a:ext cx="1089659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BOSTON</a:t>
            </a:r>
            <a:r>
              <a:rPr lang="en-US" sz="80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80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CHICAGO       DALLAS       DENVER       LOS</a:t>
            </a:r>
            <a:r>
              <a:rPr lang="en-US" sz="80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ANGELES       MENLO PARK       NEW YORK       SAN FRANCISCO       WASHINGTON, DC     •     BEIJING     •     BRUSSELS     •     LONDON     •     MONTREAL     •     PARIS </a:t>
            </a:r>
            <a:endParaRPr lang="en-US" sz="800" dirty="0">
              <a:solidFill>
                <a:srgbClr val="008F9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Contact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9A1798-FD84-4C1D-92CA-4D6ED5075B0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770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7700" y="4297680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 sz="1200"/>
            </a:lvl2pPr>
            <a:lvl3pPr>
              <a:lnSpc>
                <a:spcPct val="105000"/>
              </a:lnSpc>
              <a:defRPr sz="1100"/>
            </a:lvl3pPr>
            <a:lvl4pPr>
              <a:lnSpc>
                <a:spcPct val="105000"/>
              </a:lnSpc>
              <a:defRPr sz="1000"/>
            </a:lvl4pPr>
            <a:lvl5pPr>
              <a:lnSpc>
                <a:spcPct val="105000"/>
              </a:lnSpc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6FB5B7BB-D2EB-408F-A25D-A0870484C9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7312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D6007BDE-B8B9-4BC4-9495-317E6441D8B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854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B133A06F-AAED-427F-B7B1-767481F5CC0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82396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9D74FA-D648-4139-9D5D-4767C760B2A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73120" y="4297362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202B2F2-48F4-426E-83DA-AF8E7E9D1D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98540" y="4297363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C3B7D54-BF1F-4445-9C4F-75681D2EA70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823960" y="4289743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21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49224" y="2286001"/>
            <a:ext cx="10881360" cy="3933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0069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56307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Supplemental Carbon Pricing Analysis  |  NYISO  |  October 22, 2019  |  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49224" y="996696"/>
            <a:ext cx="10881360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15645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" y="0"/>
            <a:ext cx="12190024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7700" y="2043046"/>
            <a:ext cx="10881360" cy="1470025"/>
          </a:xfrm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47700" y="3605712"/>
            <a:ext cx="10881360" cy="6241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subheading</a:t>
            </a:r>
          </a:p>
        </p:txBody>
      </p:sp>
      <p:sp>
        <p:nvSpPr>
          <p:cNvPr id="7" name="Text Placeholder 6" descr="Presenter Name&#10;Presenter Title&#10;Month, Day, Year&#10;" title="Presenter Name"/>
          <p:cNvSpPr>
            <a:spLocks noGrp="1"/>
          </p:cNvSpPr>
          <p:nvPr>
            <p:ph type="body" sz="quarter" idx="10" hasCustomPrompt="1"/>
          </p:nvPr>
        </p:nvSpPr>
        <p:spPr>
          <a:xfrm>
            <a:off x="647700" y="4847050"/>
            <a:ext cx="9908117" cy="26452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5120640"/>
            <a:ext cx="9908117" cy="248456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1" y="5577840"/>
            <a:ext cx="9908117" cy="23018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2551" y="6443925"/>
            <a:ext cx="1089659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BOSTON</a:t>
            </a:r>
            <a:r>
              <a:rPr lang="en-US" sz="80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80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CHICAGO       DALLAS       DENVER       LOS</a:t>
            </a:r>
            <a:r>
              <a:rPr lang="en-US" sz="800" baseline="0" dirty="0">
                <a:solidFill>
                  <a:srgbClr val="008F9E"/>
                </a:solidFill>
                <a:latin typeface="Arial" pitchFamily="34" charset="0"/>
                <a:cs typeface="Arial" pitchFamily="34" charset="0"/>
              </a:rPr>
              <a:t> ANGELES       MENLO PARK       NEW YORK       SAN FRANCISCO       WASHINGTON, DC    •     BEIJING    •     BRUSSELS    •    LONDON    •     MONTREAL     •     PARIS </a:t>
            </a:r>
            <a:endParaRPr lang="en-US" sz="800" dirty="0">
              <a:solidFill>
                <a:srgbClr val="008F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B0A3F1-D8D8-42F9-9534-68BFC474B8CA}"/>
              </a:ext>
            </a:extLst>
          </p:cNvPr>
          <p:cNvSpPr txBox="1"/>
          <p:nvPr userDrawn="1"/>
        </p:nvSpPr>
        <p:spPr bwMode="white">
          <a:xfrm>
            <a:off x="3347439" y="399866"/>
            <a:ext cx="164592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Place proportionate</a:t>
            </a:r>
            <a: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co-brand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BDB29B1-5259-442A-ABB1-250F3DB14A19}"/>
              </a:ext>
            </a:extLst>
          </p:cNvPr>
          <p:cNvCxnSpPr/>
          <p:nvPr userDrawn="1"/>
        </p:nvCxnSpPr>
        <p:spPr>
          <a:xfrm>
            <a:off x="3161751" y="399689"/>
            <a:ext cx="0" cy="269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2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11886" y="1973223"/>
            <a:ext cx="10241280" cy="4114799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 sz="1800" b="0">
                <a:solidFill>
                  <a:schemeClr val="tx1"/>
                </a:solidFill>
              </a:defRPr>
            </a:lvl1pPr>
            <a:lvl2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2pPr>
            <a:lvl3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3pPr>
            <a:lvl4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4pPr>
            <a:lvl5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5pPr>
          </a:lstStyle>
          <a:p>
            <a:pPr lvl="0"/>
            <a:r>
              <a:rPr lang="en-US" dirty="0"/>
              <a:t>Agenda topic 1</a:t>
            </a:r>
          </a:p>
          <a:p>
            <a:pPr lvl="2"/>
            <a:r>
              <a:rPr lang="en-US" dirty="0"/>
              <a:t>Topic 1 Subtopic</a:t>
            </a:r>
          </a:p>
          <a:p>
            <a:pPr lvl="2"/>
            <a:endParaRPr lang="en-US" dirty="0"/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2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3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4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10581344" y="6448051"/>
            <a:ext cx="962956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145962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2378" y="2218414"/>
            <a:ext cx="12015216" cy="1916264"/>
          </a:xfrm>
          <a:prstGeom prst="rect">
            <a:avLst/>
          </a:prstGeom>
          <a:solidFill>
            <a:srgbClr val="00AC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2607236"/>
            <a:ext cx="10881360" cy="1371600"/>
          </a:xfrm>
        </p:spPr>
        <p:txBody>
          <a:bodyPr anchor="b" anchorCtr="0">
            <a:noAutofit/>
          </a:bodyPr>
          <a:lstStyle>
            <a:lvl1pPr algn="l">
              <a:defRPr sz="2800" b="1" i="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4206754"/>
            <a:ext cx="10837164" cy="64008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90666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49224" y="2286001"/>
            <a:ext cx="10881360" cy="3933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0069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56307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49224" y="996696"/>
            <a:ext cx="10881360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2271781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7701" y="2285277"/>
            <a:ext cx="5118786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425514" y="2286000"/>
            <a:ext cx="5118786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75633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6227805" y="2285275"/>
            <a:ext cx="5316495" cy="3565821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" y="6126480"/>
            <a:ext cx="1089660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A36E4-14F8-421D-BC6B-57912960D0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9224" y="2285276"/>
            <a:ext cx="5312664" cy="35668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812199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49964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9964" y="6126480"/>
            <a:ext cx="1088136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A4838-B00C-40DE-95F3-0F7FCB2F73A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9288" y="2286000"/>
            <a:ext cx="10880725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icon to add table, chart, 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3488320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Thre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BFE7-F2FA-41EC-BEFF-4BAABB13261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7701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77C5E-B64E-4373-A440-61BB024F38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96740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2C8EDBD-52C8-4FC1-9FFA-54CBB31CEF5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45780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27707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11886" y="1973223"/>
            <a:ext cx="10241280" cy="4114799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5000"/>
              </a:lnSpc>
              <a:spcBef>
                <a:spcPts val="200"/>
              </a:spcBef>
              <a:spcAft>
                <a:spcPts val="3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 sz="1800" b="0">
                <a:solidFill>
                  <a:schemeClr val="tx1"/>
                </a:solidFill>
              </a:defRPr>
            </a:lvl1pPr>
            <a:lvl2pPr marL="285750" indent="-285750">
              <a:lnSpc>
                <a:spcPct val="95000"/>
              </a:lnSpc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800"/>
            </a:lvl2pPr>
            <a:lvl3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 sz="1400" baseline="0"/>
            </a:lvl3pPr>
            <a:lvl4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4pPr>
            <a:lvl5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defRPr/>
            </a:lvl5pPr>
          </a:lstStyle>
          <a:p>
            <a:pPr lvl="0"/>
            <a:r>
              <a:rPr lang="en-US" dirty="0"/>
              <a:t>Agenda topic 1</a:t>
            </a:r>
          </a:p>
          <a:p>
            <a:pPr lvl="2"/>
            <a:r>
              <a:rPr lang="en-US" dirty="0"/>
              <a:t>Topic 1 Subtopic</a:t>
            </a:r>
          </a:p>
          <a:p>
            <a:pPr lvl="2"/>
            <a:endParaRPr lang="en-US" dirty="0"/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2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3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200"/>
              </a:spcBef>
              <a:spcAft>
                <a:spcPts val="24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Agenda topic 4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10581344" y="6448051"/>
            <a:ext cx="962956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5074" y="422152"/>
            <a:ext cx="6422112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2267546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3291840"/>
            <a:ext cx="10881360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7699" y="4297680"/>
            <a:ext cx="10881359" cy="9144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23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 Contact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8912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69A1798-FD84-4C1D-92CA-4D6ED5075B0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770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7700" y="4297680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 sz="1200"/>
            </a:lvl2pPr>
            <a:lvl3pPr>
              <a:lnSpc>
                <a:spcPct val="105000"/>
              </a:lnSpc>
              <a:defRPr sz="1100"/>
            </a:lvl3pPr>
            <a:lvl4pPr>
              <a:lnSpc>
                <a:spcPct val="105000"/>
              </a:lnSpc>
              <a:defRPr sz="1000"/>
            </a:lvl4pPr>
            <a:lvl5pPr>
              <a:lnSpc>
                <a:spcPct val="105000"/>
              </a:lnSpc>
              <a:defRPr sz="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6FB5B7BB-D2EB-408F-A25D-A0870484C94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7312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6007BDE-B8B9-4BC4-9495-317E6441D8B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854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133A06F-AAED-427F-B7B1-767481F5CC0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823960" y="2926080"/>
            <a:ext cx="1097280" cy="1097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B9D74FA-D648-4139-9D5D-4767C760B2A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73120" y="4297362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0202B2F2-48F4-426E-83DA-AF8E7E9D1D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98540" y="4297363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C3B7D54-BF1F-4445-9C4F-75681D2EA70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823960" y="4289743"/>
            <a:ext cx="2377440" cy="1371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67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2378" y="2218414"/>
            <a:ext cx="12015216" cy="1916264"/>
          </a:xfrm>
          <a:prstGeom prst="rect">
            <a:avLst/>
          </a:prstGeom>
          <a:solidFill>
            <a:srgbClr val="00AC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2607236"/>
            <a:ext cx="10881360" cy="1371600"/>
          </a:xfrm>
        </p:spPr>
        <p:txBody>
          <a:bodyPr anchor="b" anchorCtr="0">
            <a:noAutofit/>
          </a:bodyPr>
          <a:lstStyle>
            <a:lvl1pPr algn="l">
              <a:defRPr sz="2800" b="1" i="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4206754"/>
            <a:ext cx="10837164" cy="64008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800" b="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Name  |  Client Name  |  Month Day, Year  |  ATTORNEY WORK PRODUCT – PRIVILEGED AND CONFIDENTIAL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3239929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49224" y="2286001"/>
            <a:ext cx="10881360" cy="3933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5000"/>
              </a:lnSpc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0069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56307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49224" y="996696"/>
            <a:ext cx="10881360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3906764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7701" y="2285277"/>
            <a:ext cx="5118786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425514" y="2286000"/>
            <a:ext cx="5118786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 sz="1600" b="0">
                <a:solidFill>
                  <a:schemeClr val="tx1"/>
                </a:solidFill>
              </a:defRPr>
            </a:lvl1pPr>
            <a:lvl2pPr>
              <a:lnSpc>
                <a:spcPct val="105000"/>
              </a:lnSpc>
              <a:spcBef>
                <a:spcPts val="40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2pPr>
            <a:lvl3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3pPr>
            <a:lvl4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4pPr>
            <a:lvl5pPr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</p:spTree>
    <p:extLst>
      <p:ext uri="{BB962C8B-B14F-4D97-AF65-F5344CB8AC3E}">
        <p14:creationId xmlns:p14="http://schemas.microsoft.com/office/powerpoint/2010/main" val="182891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6227805" y="2285277"/>
            <a:ext cx="5316495" cy="356581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" y="6126480"/>
            <a:ext cx="1089660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A36E4-14F8-421D-BC6B-57912960D0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9224" y="2285278"/>
            <a:ext cx="5312664" cy="356688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308743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649964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rgbClr val="00ACB4"/>
                </a:solidFill>
              </a:defRPr>
            </a:lvl1pPr>
          </a:lstStyle>
          <a:p>
            <a:pPr lvl="0"/>
            <a:r>
              <a:rPr lang="en-US" dirty="0"/>
              <a:t>Subheading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9964" y="6126480"/>
            <a:ext cx="10881360" cy="2154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800" i="1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information here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00002-9F83-40AD-B7AC-261966788694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9964" y="2286000"/>
            <a:ext cx="10881360" cy="374904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icon to add table, chart, 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1569081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Thre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47700" y="996696"/>
            <a:ext cx="10881360" cy="7315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49224" y="1783080"/>
            <a:ext cx="1088136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5000"/>
              </a:lnSpc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BFE7-F2FA-41EC-BEFF-4BAABB13261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7701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77C5E-B64E-4373-A440-61BB024F38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96740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2C8EDBD-52C8-4FC1-9FFA-54CBB31CEF5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45780" y="2285277"/>
            <a:ext cx="3383280" cy="37490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r>
              <a:rPr lang="en-US" dirty="0"/>
              <a:t>Click icon to add table, </a:t>
            </a:r>
            <a:br>
              <a:rPr lang="en-US" dirty="0"/>
            </a:br>
            <a:r>
              <a:rPr lang="en-US" dirty="0"/>
              <a:t>chart, or other graphic</a:t>
            </a:r>
          </a:p>
        </p:txBody>
      </p:sp>
    </p:spTree>
    <p:extLst>
      <p:ext uri="{BB962C8B-B14F-4D97-AF65-F5344CB8AC3E}">
        <p14:creationId xmlns:p14="http://schemas.microsoft.com/office/powerpoint/2010/main" val="267918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3291840"/>
            <a:ext cx="10881360" cy="7315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i="0" cap="none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9224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697480" y="422152"/>
            <a:ext cx="6663231" cy="237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>
              <a:buClr>
                <a:schemeClr val="bg1">
                  <a:lumMod val="65000"/>
                </a:schemeClr>
              </a:buClr>
              <a:buSzPct val="200000"/>
              <a:buFont typeface="Arial" panose="020B0604020202020204" pitchFamily="34" charset="0"/>
              <a:buChar char="|"/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&gt; Section &gt;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BB30C8-C73E-4339-B609-842673A51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7699" y="4297680"/>
            <a:ext cx="10881359" cy="9144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5000"/>
              </a:lnSpc>
              <a:defRPr sz="1100"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91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" y="1"/>
            <a:ext cx="12190023" cy="685799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7700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Name  |  Client Name  |  Month Day, Year  |  ATTORNEY WORK PRODUCT – PRIVILEGED AND CONFIDENTIAL</a:t>
            </a:r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10581344" y="6448051"/>
            <a:ext cx="962956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7700" y="6448051"/>
            <a:ext cx="108966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47699" y="996696"/>
            <a:ext cx="10881360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335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4" r:id="rId2"/>
    <p:sldLayoutId id="2147483738" r:id="rId3"/>
    <p:sldLayoutId id="2147483743" r:id="rId4"/>
    <p:sldLayoutId id="2147483747" r:id="rId5"/>
    <p:sldLayoutId id="2147483750" r:id="rId6"/>
    <p:sldLayoutId id="2147483766" r:id="rId7"/>
    <p:sldLayoutId id="2147483752" r:id="rId8"/>
    <p:sldLayoutId id="2147483751" r:id="rId9"/>
    <p:sldLayoutId id="2147483765" r:id="rId10"/>
    <p:sldLayoutId id="214748376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0" baseline="0">
          <a:solidFill>
            <a:schemeClr val="bg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003E7E"/>
        </a:buClr>
        <a:buFont typeface="Wingdings" pitchFamily="2" charset="2"/>
        <a:buNone/>
        <a:defRPr sz="16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69863" indent="-169863" algn="l" defTabSz="914400" rtl="0" eaLnBrk="1" latinLnBrk="0" hangingPunct="1">
        <a:lnSpc>
          <a:spcPct val="95000"/>
        </a:lnSpc>
        <a:spcBef>
          <a:spcPts val="400"/>
        </a:spcBef>
        <a:spcAft>
          <a:spcPts val="500"/>
        </a:spcAft>
        <a:buClr>
          <a:schemeClr val="accent2"/>
        </a:buClr>
        <a:buSzPct val="100000"/>
        <a:buFont typeface="Wingdings" pitchFamily="2" charset="2"/>
        <a:buChar char="§"/>
        <a:defRPr sz="1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42900" indent="-115888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̵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12763" indent="-111125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628650" indent="-57150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̵"/>
        <a:defRPr sz="9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7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" y="1"/>
            <a:ext cx="12190023" cy="685799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47700" y="6448052"/>
            <a:ext cx="9964879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Name  |  Client Name  |  Month Day, Year  |  ATTORNEY WORK PRODUCT – PRIVILEGED AND CONFIDENTIAL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 userDrawn="1"/>
        </p:nvSpPr>
        <p:spPr bwMode="gray">
          <a:xfrm>
            <a:off x="10581344" y="6448051"/>
            <a:ext cx="962956" cy="365760"/>
          </a:xfrm>
          <a:prstGeom prst="rect">
            <a:avLst/>
          </a:prstGeom>
          <a:noFill/>
          <a:ln w="6350">
            <a:noFill/>
          </a:ln>
        </p:spPr>
        <p:txBody>
          <a:bodyPr lIns="0" tIns="54864" rIns="0" bIns="27432" anchor="t" anchorCtr="0">
            <a:noAutofit/>
          </a:bodyPr>
          <a:lstStyle>
            <a:lvl1pPr algn="l">
              <a:defRPr sz="800" b="0" spc="20" baseline="0">
                <a:solidFill>
                  <a:srgbClr val="A6A6A6"/>
                </a:solidFill>
                <a:latin typeface="Frutiger Linotype"/>
                <a:sym typeface="Wingding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7E"/>
              </a:buClr>
              <a:buSzTx/>
              <a:buFont typeface="Wingdings" pitchFamily="2" charset="2"/>
              <a:buNone/>
              <a:tabLst/>
              <a:defRPr/>
            </a:pPr>
            <a:fld id="{4C0A01DB-95A0-4963-A805-1507492C4AD5}" type="slidenum">
              <a:rPr kumimoji="0" lang="en-US" sz="700" b="1" i="0" u="none" strike="noStrike" kern="1200" cap="none" spc="-2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7E"/>
                </a:buClr>
                <a:buSzTx/>
                <a:buFont typeface="Wingdings" pitchFamily="2" charset="2"/>
                <a:buNone/>
                <a:tabLst/>
                <a:defRPr/>
              </a:pPr>
              <a:t>‹#›</a:t>
            </a:fld>
            <a:endParaRPr kumimoji="0" lang="en-US" sz="700" b="1" i="0" u="none" strike="noStrike" kern="1200" cap="none" spc="-2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47700" y="6448051"/>
            <a:ext cx="108966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47699" y="996696"/>
            <a:ext cx="10881360" cy="7315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27480-944D-45AA-987E-D5D8F0B3AEC8}"/>
              </a:ext>
            </a:extLst>
          </p:cNvPr>
          <p:cNvSpPr txBox="1"/>
          <p:nvPr userDrawn="1"/>
        </p:nvSpPr>
        <p:spPr bwMode="white">
          <a:xfrm>
            <a:off x="2990112" y="399866"/>
            <a:ext cx="164592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Place proportionate</a:t>
            </a:r>
            <a: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900" baseline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co-brand here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54CC61-4C2E-4C15-B5AA-FAFEC6A6D61D}"/>
              </a:ext>
            </a:extLst>
          </p:cNvPr>
          <p:cNvCxnSpPr/>
          <p:nvPr userDrawn="1"/>
        </p:nvCxnSpPr>
        <p:spPr>
          <a:xfrm>
            <a:off x="2804424" y="399689"/>
            <a:ext cx="0" cy="269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7" r:id="rId2"/>
    <p:sldLayoutId id="2147483755" r:id="rId3"/>
    <p:sldLayoutId id="2147483756" r:id="rId4"/>
    <p:sldLayoutId id="2147483760" r:id="rId5"/>
    <p:sldLayoutId id="2147483762" r:id="rId6"/>
    <p:sldLayoutId id="2147483758" r:id="rId7"/>
    <p:sldLayoutId id="2147483761" r:id="rId8"/>
    <p:sldLayoutId id="2147483763" r:id="rId9"/>
    <p:sldLayoutId id="2147483764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0" baseline="0">
          <a:solidFill>
            <a:schemeClr val="bg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003E7E"/>
        </a:buClr>
        <a:buFont typeface="Wingdings" pitchFamily="2" charset="2"/>
        <a:buNone/>
        <a:defRPr sz="16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69863" indent="-169863" algn="l" defTabSz="914400" rtl="0" eaLnBrk="1" latinLnBrk="0" hangingPunct="1">
        <a:lnSpc>
          <a:spcPct val="95000"/>
        </a:lnSpc>
        <a:spcBef>
          <a:spcPts val="400"/>
        </a:spcBef>
        <a:spcAft>
          <a:spcPts val="500"/>
        </a:spcAft>
        <a:buClr>
          <a:schemeClr val="accent2"/>
        </a:buClr>
        <a:buSzPct val="100000"/>
        <a:buFont typeface="Wingdings" pitchFamily="2" charset="2"/>
        <a:buChar char="§"/>
        <a:defRPr sz="1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42900" indent="-115888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̵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12763" indent="-111125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628650" indent="-57150" algn="l" defTabSz="9144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666666"/>
        </a:buClr>
        <a:buSzPct val="100000"/>
        <a:buFont typeface="Arial" panose="020B0604020202020204" pitchFamily="34" charset="0"/>
        <a:buChar char="̵"/>
        <a:defRPr sz="9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08">
          <p15:clr>
            <a:srgbClr val="F26B43"/>
          </p15:clr>
        </p15:guide>
        <p15:guide id="4" pos="72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Tierney@analysisgrou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532A4C-8F05-4FE1-AD95-10F48D77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England’s Future Wholesale Electric System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322C8D6-107D-4371-BC38-231EC6E06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Market Design Considerations in a Very-Low Carbon Energy System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B03E8C-F341-46C3-954E-F59839131E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0" y="4847050"/>
            <a:ext cx="9908117" cy="264523"/>
          </a:xfrm>
        </p:spPr>
        <p:txBody>
          <a:bodyPr/>
          <a:lstStyle/>
          <a:p>
            <a:r>
              <a:rPr lang="en-US" sz="1800" b="1" dirty="0"/>
              <a:t>Sue Tierney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62D11B-D951-41B3-B119-1C04522DCF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5141905"/>
            <a:ext cx="9908117" cy="248456"/>
          </a:xfrm>
        </p:spPr>
        <p:txBody>
          <a:bodyPr/>
          <a:lstStyle/>
          <a:p>
            <a:r>
              <a:rPr lang="en-US" b="1" dirty="0"/>
              <a:t>Analysis Group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828716-EA33-4918-B434-8FF026638E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7701" y="5587365"/>
            <a:ext cx="9908117" cy="230188"/>
          </a:xfrm>
        </p:spPr>
        <p:txBody>
          <a:bodyPr/>
          <a:lstStyle/>
          <a:p>
            <a:r>
              <a:rPr lang="en-US" dirty="0"/>
              <a:t>New England Restructuring Roundtable, March 13, 2020</a:t>
            </a:r>
          </a:p>
        </p:txBody>
      </p:sp>
    </p:spTree>
    <p:extLst>
      <p:ext uri="{BB962C8B-B14F-4D97-AF65-F5344CB8AC3E}">
        <p14:creationId xmlns:p14="http://schemas.microsoft.com/office/powerpoint/2010/main" val="279143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49224" y="2063167"/>
            <a:ext cx="10881360" cy="3933370"/>
          </a:xfrm>
        </p:spPr>
        <p:txBody>
          <a:bodyPr/>
          <a:lstStyle/>
          <a:p>
            <a:pPr marL="463550" lvl="2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support having public policy objectives relating to the electric system incorporated into the market rules and pricing approaches.</a:t>
            </a:r>
          </a:p>
          <a:p>
            <a:pPr marL="463550" lvl="2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promote (to the extent possible) efficient electric-resource investment and operations, through market-based mechanisms and fair and efficient assignment of risk.</a:t>
            </a:r>
          </a:p>
          <a:p>
            <a:pPr marL="463550" lvl="2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mitigate the exercise of market power.</a:t>
            </a:r>
            <a:endParaRPr lang="en-US" sz="1800" dirty="0"/>
          </a:p>
          <a:p>
            <a:pPr marL="463550" lvl="2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promote innovation and be robust to alternative futures.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49224" y="1571523"/>
            <a:ext cx="10881360" cy="320040"/>
          </a:xfrm>
        </p:spPr>
        <p:txBody>
          <a:bodyPr/>
          <a:lstStyle/>
          <a:p>
            <a:r>
              <a:rPr lang="en-US" b="1" dirty="0"/>
              <a:t>The wholesale electric market should </a:t>
            </a:r>
            <a:r>
              <a:rPr lang="en-US" dirty="0"/>
              <a:t>. . 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B52D-EC4D-414E-99D1-515D58AB9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New England Restructuring Roundtable – March 13, 2020</a:t>
            </a: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49224" y="788150"/>
            <a:ext cx="10881360" cy="731520"/>
          </a:xfrm>
        </p:spPr>
        <p:txBody>
          <a:bodyPr/>
          <a:lstStyle/>
          <a:p>
            <a:r>
              <a:rPr lang="en-US" dirty="0"/>
              <a:t>My biases </a:t>
            </a:r>
          </a:p>
        </p:txBody>
      </p:sp>
    </p:spTree>
    <p:extLst>
      <p:ext uri="{BB962C8B-B14F-4D97-AF65-F5344CB8AC3E}">
        <p14:creationId xmlns:p14="http://schemas.microsoft.com/office/powerpoint/2010/main" val="256342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49224" y="2077455"/>
            <a:ext cx="10881360" cy="3933370"/>
          </a:xfrm>
        </p:spPr>
        <p:txBody>
          <a:bodyPr/>
          <a:lstStyle/>
          <a:p>
            <a:pPr marL="287338" lvl="1" indent="-287338">
              <a:spcAft>
                <a:spcPts val="600"/>
              </a:spcAft>
            </a:pPr>
            <a:r>
              <a:rPr lang="en-US" sz="1800" b="1" dirty="0"/>
              <a:t>The New England states have or will eventually have a decarbonization / electrification agenda, although their policy approaches will likely differ across time and place.</a:t>
            </a:r>
          </a:p>
          <a:p>
            <a:pPr marL="287338" lvl="1" indent="-287338">
              <a:spcAft>
                <a:spcPts val="600"/>
              </a:spcAft>
            </a:pPr>
            <a:r>
              <a:rPr lang="en-US" sz="1800" b="1" dirty="0"/>
              <a:t>In designing their approaches, their first allegiance won’t necessarily be to the efficiency of the regional wholesale market design.  </a:t>
            </a:r>
          </a:p>
          <a:p>
            <a:pPr marL="287338" lvl="1" indent="-287338">
              <a:spcAft>
                <a:spcPts val="600"/>
              </a:spcAft>
            </a:pPr>
            <a:r>
              <a:rPr lang="en-US" sz="1800" b="1" dirty="0"/>
              <a:t>New England is not Texas . . . with some implications for thinking about energy-only and scarcity pricing.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B52D-EC4D-414E-99D1-515D58AB9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9224" y="6510970"/>
            <a:ext cx="9956307" cy="230065"/>
          </a:xfrm>
        </p:spPr>
        <p:txBody>
          <a:bodyPr/>
          <a:lstStyle/>
          <a:p>
            <a:r>
              <a:rPr lang="en-US" dirty="0"/>
              <a:t>New England Restructuring Roundtable – March 13, 2020</a:t>
            </a:r>
          </a:p>
          <a:p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49224" y="788150"/>
            <a:ext cx="10881360" cy="731520"/>
          </a:xfrm>
        </p:spPr>
        <p:txBody>
          <a:bodyPr/>
          <a:lstStyle/>
          <a:p>
            <a:r>
              <a:rPr lang="en-US" dirty="0"/>
              <a:t>And other assumptions . . 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9224" y="1571523"/>
            <a:ext cx="11295126" cy="314427"/>
          </a:xfrm>
        </p:spPr>
        <p:txBody>
          <a:bodyPr/>
          <a:lstStyle/>
          <a:p>
            <a:r>
              <a:rPr lang="en-US" b="1" dirty="0"/>
              <a:t>About carbon-emissions reduction, wholesale market design, &amp; the political economy of New England</a:t>
            </a:r>
          </a:p>
        </p:txBody>
      </p:sp>
    </p:spTree>
    <p:extLst>
      <p:ext uri="{BB962C8B-B14F-4D97-AF65-F5344CB8AC3E}">
        <p14:creationId xmlns:p14="http://schemas.microsoft.com/office/powerpoint/2010/main" val="125826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49223" y="2109539"/>
            <a:ext cx="11237977" cy="3933370"/>
          </a:xfrm>
        </p:spPr>
        <p:txBody>
          <a:bodyPr/>
          <a:lstStyle/>
          <a:p>
            <a:pPr marL="341313" lvl="1" indent="-341313">
              <a:spcAft>
                <a:spcPts val="600"/>
              </a:spcAft>
            </a:pPr>
            <a:r>
              <a:rPr lang="en-US" sz="1800" b="1" dirty="0"/>
              <a:t>Introducing a </a:t>
            </a:r>
            <a:r>
              <a:rPr lang="en-US" sz="1800" b="1" i="1" dirty="0"/>
              <a:t>much</a:t>
            </a:r>
            <a:r>
              <a:rPr lang="en-US" sz="1800" b="1" dirty="0"/>
              <a:t> stronger price on CO</a:t>
            </a:r>
            <a:r>
              <a:rPr lang="en-US" sz="1800" b="1" baseline="-25000" dirty="0"/>
              <a:t>2</a:t>
            </a:r>
            <a:r>
              <a:rPr lang="en-US" sz="1800" b="1" dirty="0"/>
              <a:t> emissions inside the region’s wholesale power market will help send signals that carbon matters (just as do reliability and efficiency). It needs to happen.</a:t>
            </a:r>
            <a:endParaRPr lang="en-US" sz="1800" dirty="0"/>
          </a:p>
          <a:p>
            <a:pPr marL="341313" lvl="1" indent="-341313">
              <a:spcAft>
                <a:spcPts val="600"/>
              </a:spcAft>
            </a:pPr>
            <a:r>
              <a:rPr lang="en-US" sz="1800" b="1" dirty="0"/>
              <a:t>The topology of tomorrow’s grid will be a combination of central-station and highly decentralized resources, with much-more-varied and location-specific capabilities than exists today.</a:t>
            </a:r>
          </a:p>
          <a:p>
            <a:pPr marL="341313" lvl="1" indent="-341313">
              <a:spcAft>
                <a:spcPts val="600"/>
              </a:spcAft>
            </a:pPr>
            <a:r>
              <a:rPr lang="en-US" sz="1800" b="1" dirty="0"/>
              <a:t>Resource adequacy will need to be more about having the right types of resources in the right places, and not just about meeting the peak hour plus reserves.</a:t>
            </a:r>
          </a:p>
          <a:p>
            <a:pPr marL="341313" lvl="1" indent="-341313">
              <a:spcAft>
                <a:spcPts val="600"/>
              </a:spcAft>
            </a:pPr>
            <a:r>
              <a:rPr lang="en-US" sz="1800" b="1" dirty="0"/>
              <a:t>Locational market power issues could (will?) be become challenging in the future. </a:t>
            </a:r>
          </a:p>
          <a:p>
            <a:pPr marL="341313" lvl="1" indent="-341313">
              <a:spcAft>
                <a:spcPts val="600"/>
              </a:spcAft>
            </a:pPr>
            <a:r>
              <a:rPr lang="en-US" sz="1800" b="1" dirty="0"/>
              <a:t>Demand side bidders’ ability to offer into complex and sophisticated wholesale energy markets could be constrained (e.g., mainly only available to big electricity consumers, demand-side-resource aggregators).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B52D-EC4D-414E-99D1-515D58AB9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4936" y="6485910"/>
            <a:ext cx="9956307" cy="230065"/>
          </a:xfrm>
        </p:spPr>
        <p:txBody>
          <a:bodyPr/>
          <a:lstStyle/>
          <a:p>
            <a:r>
              <a:rPr lang="en-US" dirty="0"/>
              <a:t>New England Restructuring Roundtable – March 13, 2020</a:t>
            </a:r>
          </a:p>
          <a:p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49224" y="820234"/>
            <a:ext cx="10881360" cy="731520"/>
          </a:xfrm>
        </p:spPr>
        <p:txBody>
          <a:bodyPr/>
          <a:lstStyle/>
          <a:p>
            <a:r>
              <a:rPr lang="en-US" dirty="0"/>
              <a:t>And other assumptions . . 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49224" y="1603607"/>
            <a:ext cx="10881360" cy="320040"/>
          </a:xfrm>
        </p:spPr>
        <p:txBody>
          <a:bodyPr/>
          <a:lstStyle/>
          <a:p>
            <a:r>
              <a:rPr lang="en-US" b="1" dirty="0"/>
              <a:t>About conditions in New England’s electric system of the future</a:t>
            </a:r>
          </a:p>
        </p:txBody>
      </p:sp>
    </p:spTree>
    <p:extLst>
      <p:ext uri="{BB962C8B-B14F-4D97-AF65-F5344CB8AC3E}">
        <p14:creationId xmlns:p14="http://schemas.microsoft.com/office/powerpoint/2010/main" val="238063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49223" y="2077455"/>
            <a:ext cx="11388101" cy="441923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800" b="1" dirty="0"/>
              <a:t>Implications for the performance of a system with high capital costs, limited energy production from some technologies, low variable costs, reliance on central-station and location-specific resources?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/>
              <a:t>Two elements of a market design:  </a:t>
            </a:r>
          </a:p>
          <a:p>
            <a:pPr marL="736600" lvl="1" indent="-285750"/>
            <a:r>
              <a:rPr lang="en-US" sz="1600" b="1" dirty="0"/>
              <a:t>Resource-Adequacy Construct </a:t>
            </a:r>
            <a:r>
              <a:rPr lang="en-US" sz="1600" dirty="0"/>
              <a:t>– assuring availability of valued resources installed on and accessible to the system.</a:t>
            </a:r>
          </a:p>
          <a:p>
            <a:pPr marL="736600" lvl="1" indent="-285750"/>
            <a:r>
              <a:rPr lang="en-US" sz="1600" b="1" dirty="0"/>
              <a:t>Energy-Production Construct </a:t>
            </a:r>
            <a:r>
              <a:rPr lang="en-US" sz="1600" dirty="0"/>
              <a:t>– assuring the operations of an efficient electricity service at all times</a:t>
            </a:r>
            <a:r>
              <a:rPr lang="en-US" sz="1600" b="1" dirty="0"/>
              <a:t>.</a:t>
            </a:r>
            <a:endParaRPr lang="en-US" sz="1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/>
              <a:t>A market design needs to ensure adequate resources are available to provide needed electric-system attributes in an upcoming period – e.g., </a:t>
            </a:r>
          </a:p>
          <a:p>
            <a:pPr marL="736600" lvl="1" indent="-285750"/>
            <a:r>
              <a:rPr lang="en-US" sz="1600" dirty="0"/>
              <a:t>coverage of peak loads and installed reserves.</a:t>
            </a:r>
          </a:p>
          <a:p>
            <a:pPr marL="736600" lvl="1" indent="-285750"/>
            <a:r>
              <a:rPr lang="en-US" sz="1600" dirty="0"/>
              <a:t>flexibility and other capabilities needed for operational security.</a:t>
            </a:r>
          </a:p>
          <a:p>
            <a:pPr marL="736600" lvl="1" indent="-285750"/>
            <a:r>
              <a:rPr lang="en-US" sz="1600" dirty="0"/>
              <a:t>local capacity in constrained areas which depend significantly on distributed energy resources.</a:t>
            </a:r>
          </a:p>
          <a:p>
            <a:pPr marL="736600" lvl="1" indent="-285750"/>
            <a:r>
              <a:rPr lang="en-US" sz="1600" dirty="0"/>
              <a:t>declining emissions profile of the resource portfolio over time.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/>
              <a:t>The market design needs to include a price on carbon.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49224" y="1571523"/>
            <a:ext cx="10881360" cy="277251"/>
          </a:xfrm>
        </p:spPr>
        <p:txBody>
          <a:bodyPr/>
          <a:lstStyle/>
          <a:p>
            <a:r>
              <a:rPr lang="en-US" b="1" dirty="0"/>
              <a:t>Flipping the focus on capacity assurance and operational efficiency </a:t>
            </a:r>
            <a:r>
              <a:rPr lang="en-US" dirty="0"/>
              <a:t>. .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49224" y="6496687"/>
            <a:ext cx="9956307" cy="230065"/>
          </a:xfrm>
        </p:spPr>
        <p:txBody>
          <a:bodyPr/>
          <a:lstStyle/>
          <a:p>
            <a:r>
              <a:rPr lang="en-US" dirty="0"/>
              <a:t>New England Restructuring Roundtable – March 13, 2020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9224" y="788150"/>
            <a:ext cx="10881360" cy="731520"/>
          </a:xfrm>
        </p:spPr>
        <p:txBody>
          <a:bodyPr/>
          <a:lstStyle/>
          <a:p>
            <a:r>
              <a:rPr lang="en-US" dirty="0"/>
              <a:t>A future market design for an organized wholesale power market</a:t>
            </a:r>
          </a:p>
        </p:txBody>
      </p:sp>
    </p:spTree>
    <p:extLst>
      <p:ext uri="{BB962C8B-B14F-4D97-AF65-F5344CB8AC3E}">
        <p14:creationId xmlns:p14="http://schemas.microsoft.com/office/powerpoint/2010/main" val="100593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9096" y="2010548"/>
            <a:ext cx="11542776" cy="4392116"/>
          </a:xfrm>
          <a:solidFill>
            <a:schemeClr val="bg1"/>
          </a:solidFill>
        </p:spPr>
        <p:txBody>
          <a:bodyPr/>
          <a:lstStyle/>
          <a:p>
            <a:pPr marL="28575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A hybrid model for resource adequacy: </a:t>
            </a:r>
          </a:p>
          <a:p>
            <a:pPr marL="73660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For local reliability, a central buying function for ISO-NE:</a:t>
            </a:r>
          </a:p>
          <a:p>
            <a:pPr marL="1146175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to procure resources within or deliverable to local zones, with solicitation for sufficient forward periods to address capital-intensive nature of resources (e.g., 5 years).</a:t>
            </a:r>
          </a:p>
          <a:p>
            <a:pPr marL="1146175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to assign to relevant load-serving entities (LSEs) the cost of providing service in those zones.</a:t>
            </a:r>
          </a:p>
          <a:p>
            <a:pPr marL="73660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For system reliability, a distributed responsibility for LSEs:</a:t>
            </a:r>
          </a:p>
          <a:p>
            <a:pPr marL="1146175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to arrange for their share of any other resources needed for the region’s resource adequacy (established by the ISO) in different forward periods.</a:t>
            </a:r>
          </a:p>
          <a:p>
            <a:pPr marL="1146175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to demonstrate for a forward commitment period (e.g., 5 years) that each LSE holds resources (at higher levels for closer periods, such as 100% of required resources for the months in forward year 1, declining to 50% for year 5).</a:t>
            </a:r>
          </a:p>
          <a:p>
            <a:pPr marL="73660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For backstop resource procurement, the ISO would:</a:t>
            </a:r>
          </a:p>
          <a:p>
            <a:pPr marL="1146175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conduct near-term central auctions for any gap in regional requirements.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49224" y="1539438"/>
            <a:ext cx="11392648" cy="386109"/>
          </a:xfrm>
        </p:spPr>
        <p:txBody>
          <a:bodyPr/>
          <a:lstStyle/>
          <a:p>
            <a:r>
              <a:rPr lang="en-US" b="1" dirty="0"/>
              <a:t>Implications of a system with low emissions, high capital costs, energy constraints, low variable costs</a:t>
            </a: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49224" y="6487664"/>
            <a:ext cx="9956307" cy="230065"/>
          </a:xfrm>
        </p:spPr>
        <p:txBody>
          <a:bodyPr/>
          <a:lstStyle/>
          <a:p>
            <a:r>
              <a:rPr lang="en-US" dirty="0"/>
              <a:t>New England Restructuring Roundtable – March 13, 2020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9224" y="756066"/>
            <a:ext cx="10881360" cy="731520"/>
          </a:xfrm>
        </p:spPr>
        <p:txBody>
          <a:bodyPr/>
          <a:lstStyle/>
          <a:p>
            <a:r>
              <a:rPr lang="en-US" dirty="0"/>
              <a:t>A future market design for an organized wholesale power market </a:t>
            </a:r>
          </a:p>
        </p:txBody>
      </p:sp>
    </p:spTree>
    <p:extLst>
      <p:ext uri="{BB962C8B-B14F-4D97-AF65-F5344CB8AC3E}">
        <p14:creationId xmlns:p14="http://schemas.microsoft.com/office/powerpoint/2010/main" val="39902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49224" y="2029329"/>
            <a:ext cx="11142442" cy="3933370"/>
          </a:xfrm>
        </p:spPr>
        <p:txBody>
          <a:bodyPr/>
          <a:lstStyle/>
          <a:p>
            <a:pPr marL="28575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 dirty="0"/>
              <a:t>If most centrally and bilaterally procured resources are capital intensive and energy-limited, with very low variable costs and with the potential for market power in many places on the system, then is the appropriate energy-market design one that is: </a:t>
            </a:r>
          </a:p>
          <a:p>
            <a:pPr marL="73660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A bid-based security-constrained, co-optimized economic dispatch?</a:t>
            </a:r>
          </a:p>
          <a:p>
            <a:pPr marL="1201738" lvl="1" indent="-285750">
              <a:spcAft>
                <a:spcPts val="600"/>
              </a:spcAft>
            </a:pPr>
            <a:r>
              <a:rPr lang="en-US" sz="1600" dirty="0"/>
              <a:t>In conjunction with forward resource-adequacy contracts that are contracts for differences (in the tariff) and with contractual performance incentives for availability?</a:t>
            </a:r>
          </a:p>
          <a:p>
            <a:pPr marL="736600" indent="-28575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A security-constrained economic dispatch based on production costs?</a:t>
            </a:r>
          </a:p>
          <a:p>
            <a:pPr marL="1201738" lvl="1" indent="-285750">
              <a:spcAft>
                <a:spcPts val="600"/>
              </a:spcAft>
            </a:pPr>
            <a:r>
              <a:rPr lang="en-US" sz="1600" dirty="0"/>
              <a:t>In conjunction with forward resource-adequacy contracts that are for fixed costs and that have contractual performance incentives for availability?</a:t>
            </a:r>
          </a:p>
          <a:p>
            <a:pPr marL="450850"/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49224" y="1523396"/>
            <a:ext cx="11752326" cy="376277"/>
          </a:xfrm>
        </p:spPr>
        <p:txBody>
          <a:bodyPr/>
          <a:lstStyle/>
          <a:p>
            <a:r>
              <a:rPr lang="en-US" b="1" dirty="0"/>
              <a:t>Implications of such a system for the provision of MWh and A/S products (while trying to be provocative) </a:t>
            </a:r>
            <a:r>
              <a:rPr lang="en-US" dirty="0"/>
              <a:t>. . 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9224" y="740024"/>
            <a:ext cx="10881360" cy="731520"/>
          </a:xfrm>
        </p:spPr>
        <p:txBody>
          <a:bodyPr/>
          <a:lstStyle/>
          <a:p>
            <a:r>
              <a:rPr lang="en-US" dirty="0"/>
              <a:t>A future market design for an organized wholesale power market  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649224" y="6487664"/>
            <a:ext cx="9956307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New England Restructuring Roundtable – March 13,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0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3E0D14-9435-41F2-830E-0D8A08C7F6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b="1" dirty="0"/>
              <a:t>Sue Tierney, Ph.D.</a:t>
            </a:r>
            <a:r>
              <a:rPr lang="en-US" sz="1800" dirty="0"/>
              <a:t>		</a:t>
            </a:r>
          </a:p>
          <a:p>
            <a:r>
              <a:rPr lang="en-US" sz="1800" b="1" dirty="0"/>
              <a:t>Senior Advisor, Analysis Group</a:t>
            </a:r>
            <a:r>
              <a:rPr lang="en-US" sz="1800" dirty="0"/>
              <a:t>			</a:t>
            </a:r>
          </a:p>
          <a:p>
            <a:r>
              <a:rPr lang="en-US" sz="1800" dirty="0"/>
              <a:t>617-425-8114 			</a:t>
            </a:r>
          </a:p>
          <a:p>
            <a:r>
              <a:rPr lang="en-US" sz="1800" dirty="0">
                <a:hlinkClick r:id="rId3"/>
              </a:rPr>
              <a:t>Susan.Tierney@analysisgroup.com</a:t>
            </a:r>
            <a:r>
              <a:rPr lang="en-US" sz="1800" dirty="0"/>
              <a:t>	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49224" y="6487664"/>
            <a:ext cx="9956307" cy="230065"/>
          </a:xfrm>
          <a:prstGeom prst="rect">
            <a:avLst/>
          </a:prstGeom>
        </p:spPr>
        <p:txBody>
          <a:bodyPr vert="horz" lIns="0" tIns="54864" rIns="0" bIns="27432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New England Restructuring Roundtable – March 13,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24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6"/>
</p:tagLst>
</file>

<file path=ppt/theme/theme1.xml><?xml version="1.0" encoding="utf-8"?>
<a:theme xmlns:a="http://schemas.openxmlformats.org/drawingml/2006/main" name="1_AG Template 16x9">
  <a:themeElements>
    <a:clrScheme name="Custom 5">
      <a:dk1>
        <a:srgbClr val="000000"/>
      </a:dk1>
      <a:lt1>
        <a:srgbClr val="FFFFFF"/>
      </a:lt1>
      <a:dk2>
        <a:srgbClr val="8CA0AF"/>
      </a:dk2>
      <a:lt2>
        <a:srgbClr val="324B5A"/>
      </a:lt2>
      <a:accent1>
        <a:srgbClr val="00ACB4"/>
      </a:accent1>
      <a:accent2>
        <a:srgbClr val="A39161"/>
      </a:accent2>
      <a:accent3>
        <a:srgbClr val="306A74"/>
      </a:accent3>
      <a:accent4>
        <a:srgbClr val="FDB714"/>
      </a:accent4>
      <a:accent5>
        <a:srgbClr val="DB5648"/>
      </a:accent5>
      <a:accent6>
        <a:srgbClr val="A1CA64"/>
      </a:accent6>
      <a:hlink>
        <a:srgbClr val="000000"/>
      </a:hlink>
      <a:folHlink>
        <a:srgbClr val="7F7F7F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6350">
          <a:noFill/>
        </a:ln>
      </a:spPr>
      <a:bodyPr rtlCol="0" anchor="ctr"/>
      <a:lstStyle>
        <a:defPPr marL="228600" indent="-228600">
          <a:buClr>
            <a:schemeClr val="tx2"/>
          </a:buClr>
          <a:buSzPct val="120000"/>
          <a:buFont typeface="Wingdings" pitchFamily="2" charset="2"/>
          <a:buChar char="§"/>
          <a:defRPr sz="12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DEC1503-603A-42AA-AEFC-BD6427380004}" vid="{DE2AA41B-D82E-41C7-8F25-DF3BA9A17577}"/>
    </a:ext>
  </a:extLst>
</a:theme>
</file>

<file path=ppt/theme/theme2.xml><?xml version="1.0" encoding="utf-8"?>
<a:theme xmlns:a="http://schemas.openxmlformats.org/drawingml/2006/main" name="2_AG Co-brand Template 16x9">
  <a:themeElements>
    <a:clrScheme name="AG template">
      <a:dk1>
        <a:srgbClr val="000000"/>
      </a:dk1>
      <a:lt1>
        <a:srgbClr val="FFFFFF"/>
      </a:lt1>
      <a:dk2>
        <a:srgbClr val="8CA0AF"/>
      </a:dk2>
      <a:lt2>
        <a:srgbClr val="324B5A"/>
      </a:lt2>
      <a:accent1>
        <a:srgbClr val="00ACB4"/>
      </a:accent1>
      <a:accent2>
        <a:srgbClr val="A39161"/>
      </a:accent2>
      <a:accent3>
        <a:srgbClr val="306A74"/>
      </a:accent3>
      <a:accent4>
        <a:srgbClr val="FDB714"/>
      </a:accent4>
      <a:accent5>
        <a:srgbClr val="DB5648"/>
      </a:accent5>
      <a:accent6>
        <a:srgbClr val="A1CA64"/>
      </a:accent6>
      <a:hlink>
        <a:srgbClr val="206978"/>
      </a:hlink>
      <a:folHlink>
        <a:srgbClr val="D0D4D7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6350">
          <a:noFill/>
        </a:ln>
      </a:spPr>
      <a:bodyPr rtlCol="0" anchor="ctr"/>
      <a:lstStyle>
        <a:defPPr marL="228600" indent="-228600">
          <a:buClr>
            <a:schemeClr val="tx2"/>
          </a:buClr>
          <a:buSzPct val="120000"/>
          <a:buFont typeface="Wingdings" pitchFamily="2" charset="2"/>
          <a:buChar char="§"/>
          <a:defRPr sz="1200" dirty="0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DEC1503-603A-42AA-AEFC-BD6427380004}" vid="{7FA7D30C-8E47-4352-A540-FB7C19C97E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 Document" ma:contentTypeID="0x010100AE7AEF6CF7916A4A9B0B300A3FBBC1F900053E96E8B0292C43B03F261851CDED95" ma:contentTypeVersion="20" ma:contentTypeDescription="" ma:contentTypeScope="" ma:versionID="e74170d0c6c1aba56457c10969e14d19">
  <xsd:schema xmlns:xsd="http://www.w3.org/2001/XMLSchema" xmlns:xs="http://www.w3.org/2001/XMLSchema" xmlns:p="http://schemas.microsoft.com/office/2006/metadata/properties" xmlns:ns1="http://schemas.microsoft.com/sharepoint/v3" xmlns:ns2="22dcee4b-f47a-48c7-a6d3-9cce0d3e9dfd" xmlns:ns3="41a2985c-45af-4572-b126-63ef071e1fcd" targetNamespace="http://schemas.microsoft.com/office/2006/metadata/properties" ma:root="true" ma:fieldsID="a6ca7c4e6f6806b38c2917c8a5b27c78" ns1:_="" ns2:_="" ns3:_="">
    <xsd:import namespace="http://schemas.microsoft.com/sharepoint/v3"/>
    <xsd:import namespace="22dcee4b-f47a-48c7-a6d3-9cce0d3e9dfd"/>
    <xsd:import namespace="41a2985c-45af-4572-b126-63ef071e1fcd"/>
    <xsd:element name="properties">
      <xsd:complexType>
        <xsd:sequence>
          <xsd:element name="documentManagement">
            <xsd:complexType>
              <xsd:all>
                <xsd:element ref="ns2:kafcbe3b3eb744ad86264821d6f1f05d" minOccurs="0"/>
                <xsd:element ref="ns2:TaxCatchAll" minOccurs="0"/>
                <xsd:element ref="ns2:TaxCatchAllLabel" minOccurs="0"/>
                <xsd:element ref="ns2:m4377f98807a4e19b803919cf03b1b02" minOccurs="0"/>
                <xsd:element ref="ns2:h14ac81a8fa34c629116192746f67ba1" minOccurs="0"/>
                <xsd:element ref="ns2:DocType" minOccurs="0"/>
                <xsd:element ref="ns2:DatePosted" minOccurs="0"/>
                <xsd:element ref="ns2:InfoDescription" minOccurs="0"/>
                <xsd:element ref="ns2:Reviewed" minOccurs="0"/>
                <xsd:element ref="ns2:Archived" minOccurs="0"/>
                <xsd:element ref="ns3:WhoToCall" minOccurs="0"/>
                <xsd:element ref="ns3:WhoToCall_x003a_InfoPageDisplayText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TaxKeywordTaxHTField" minOccurs="0"/>
                <xsd:element ref="ns2:OldInSiteID" minOccurs="0"/>
                <xsd:element ref="ns2:mba79381d4294b3a8b108539aa0d47b6" minOccurs="0"/>
                <xsd:element ref="ns2:NewContentFl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3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4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5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6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7" nillable="true" ma:displayName="Number of Likes" ma:internalName="LikesCount">
      <xsd:simpleType>
        <xsd:restriction base="dms:Unknown"/>
      </xsd:simpleType>
    </xsd:element>
    <xsd:element name="LikedBy" ma:index="28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cee4b-f47a-48c7-a6d3-9cce0d3e9dfd" elementFormDefault="qualified">
    <xsd:import namespace="http://schemas.microsoft.com/office/2006/documentManagement/types"/>
    <xsd:import namespace="http://schemas.microsoft.com/office/infopath/2007/PartnerControls"/>
    <xsd:element name="kafcbe3b3eb744ad86264821d6f1f05d" ma:index="8" nillable="true" ma:taxonomy="true" ma:internalName="kafcbe3b3eb744ad86264821d6f1f05d" ma:taxonomyFieldName="AGDepartment" ma:displayName="Department" ma:default="" ma:fieldId="{4afcbe3b-3eb7-44ad-8626-4821d6f1f05d}" ma:taxonomyMulti="true" ma:sspId="764cb458-6ce6-4aa6-8322-f1267dcad7f8" ma:termSetId="9b76ddb5-75b1-4a1f-9395-c63977ab2a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7774e46-3364-4e99-969a-b45f1e26476f}" ma:internalName="TaxCatchAll" ma:showField="CatchAllData" ma:web="22dcee4b-f47a-48c7-a6d3-9cce0d3e9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7774e46-3364-4e99-969a-b45f1e26476f}" ma:internalName="TaxCatchAllLabel" ma:readOnly="true" ma:showField="CatchAllDataLabel" ma:web="22dcee4b-f47a-48c7-a6d3-9cce0d3e9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4377f98807a4e19b803919cf03b1b02" ma:index="12" nillable="true" ma:taxonomy="true" ma:internalName="m4377f98807a4e19b803919cf03b1b02" ma:taxonomyFieldName="AGOffice" ma:displayName="Office" ma:default="" ma:fieldId="{64377f98-807a-4e19-b803-919cf03b1b02}" ma:taxonomyMulti="true" ma:sspId="764cb458-6ce6-4aa6-8322-f1267dcad7f8" ma:termSetId="f121b18c-d3e2-4d02-9f38-ff09816c71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14ac81a8fa34c629116192746f67ba1" ma:index="14" nillable="true" ma:taxonomy="true" ma:internalName="h14ac81a8fa34c629116192746f67ba1" ma:taxonomyFieldName="AGCategory" ma:displayName="Category" ma:readOnly="false" ma:default="" ma:fieldId="{114ac81a-8fa3-4c62-9116-192746f67ba1}" ma:taxonomyMulti="true" ma:sspId="764cb458-6ce6-4aa6-8322-f1267dcad7f8" ma:termSetId="c72b9c5b-38d4-4ab3-a875-187769385b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Type" ma:index="16" nillable="true" ma:displayName="Document Type" ma:internalName="DocType">
      <xsd:simpleType>
        <xsd:restriction base="dms:Text">
          <xsd:maxLength value="255"/>
        </xsd:restriction>
      </xsd:simpleType>
    </xsd:element>
    <xsd:element name="DatePosted" ma:index="17" nillable="true" ma:displayName="Date Posted" ma:default="[today]" ma:format="DateOnly" ma:internalName="DatePosted">
      <xsd:simpleType>
        <xsd:restriction base="dms:DateTime"/>
      </xsd:simpleType>
    </xsd:element>
    <xsd:element name="InfoDescription" ma:index="18" nillable="true" ma:displayName="Description" ma:internalName="InfoDescription">
      <xsd:simpleType>
        <xsd:restriction base="dms:Note">
          <xsd:maxLength value="255"/>
        </xsd:restriction>
      </xsd:simpleType>
    </xsd:element>
    <xsd:element name="Reviewed" ma:index="19" nillable="true" ma:displayName="Reviewed" ma:default="0" ma:internalName="Reviewed">
      <xsd:simpleType>
        <xsd:restriction base="dms:Boolean"/>
      </xsd:simpleType>
    </xsd:element>
    <xsd:element name="Archived" ma:index="20" nillable="true" ma:displayName="Archived" ma:default="0" ma:internalName="Archived">
      <xsd:simpleType>
        <xsd:restriction base="dms:Boolean"/>
      </xsd:simpleType>
    </xsd:element>
    <xsd:element name="TaxKeywordTaxHTField" ma:index="3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OldInSiteID" ma:index="31" nillable="true" ma:displayName="OldInSiteID" ma:internalName="OldInSiteID">
      <xsd:simpleType>
        <xsd:restriction base="dms:Text">
          <xsd:maxLength value="255"/>
        </xsd:restriction>
      </xsd:simpleType>
    </xsd:element>
    <xsd:element name="mba79381d4294b3a8b108539aa0d47b6" ma:index="32" nillable="true" ma:taxonomy="true" ma:internalName="mba79381d4294b3a8b108539aa0d47b6" ma:taxonomyFieldName="AGSiteNav" ma:displayName="Site Navigation" ma:default="" ma:fieldId="{6ba79381-d429-4b3a-8b10-8539aa0d47b6}" ma:taxonomyMulti="true" ma:sspId="764cb458-6ce6-4aa6-8322-f1267dcad7f8" ma:termSetId="52ea6dfb-0d71-445c-9e03-f345e3fe21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ewContentFlag" ma:index="34" nillable="true" ma:displayName="NewContentFlag" ma:default="0" ma:internalName="NewContentFla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2985c-45af-4572-b126-63ef071e1fcd" elementFormDefault="qualified">
    <xsd:import namespace="http://schemas.microsoft.com/office/2006/documentManagement/types"/>
    <xsd:import namespace="http://schemas.microsoft.com/office/infopath/2007/PartnerControls"/>
    <xsd:element name="WhoToCall" ma:index="21" nillable="true" ma:displayName="Who To Call" ma:list="{e58aa38d-58a1-4437-841d-2be424e7a3c6}" ma:internalName="WhoToCall" ma:showField="Title">
      <xsd:simpleType>
        <xsd:restriction base="dms:Lookup"/>
      </xsd:simpleType>
    </xsd:element>
    <xsd:element name="WhoToCall_x003a_InfoPageDisplayText" ma:index="22" nillable="true" ma:displayName="Who To Call:InfoPage Display Text" ma:list="{e58aa38d-58a1-4437-841d-2be424e7a3c6}" ma:internalName="WhoToCall_x003a_InfoPageDisplayText" ma:readOnly="true" ma:showField="InfoPageDisplayText" ma:web="0fa239ba-8644-4e7e-9a9f-24b1e5e5c194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Description xmlns="22dcee4b-f47a-48c7-a6d3-9cce0d3e9dfd" xsi:nil="true"/>
    <TaxKeywordTaxHTField xmlns="22dcee4b-f47a-48c7-a6d3-9cce0d3e9dfd">
      <Terms xmlns="http://schemas.microsoft.com/office/infopath/2007/PartnerControls"/>
    </TaxKeywordTaxHTField>
    <TaxCatchAll xmlns="22dcee4b-f47a-48c7-a6d3-9cce0d3e9dfd">
      <Value>4449</Value>
    </TaxCatchAll>
    <DocType xmlns="22dcee4b-f47a-48c7-a6d3-9cce0d3e9dfd">Template</DocType>
    <Reviewed xmlns="22dcee4b-f47a-48c7-a6d3-9cce0d3e9dfd">true</Reviewed>
    <DatePosted xmlns="22dcee4b-f47a-48c7-a6d3-9cce0d3e9dfd">2020-02-29T05:00:00+00:00</DatePosted>
    <LikesCount xmlns="http://schemas.microsoft.com/sharepoint/v3" xsi:nil="true"/>
    <m4377f98807a4e19b803919cf03b1b02 xmlns="22dcee4b-f47a-48c7-a6d3-9cce0d3e9dfd">
      <Terms xmlns="http://schemas.microsoft.com/office/infopath/2007/PartnerControls"/>
    </m4377f98807a4e19b803919cf03b1b02>
    <kafcbe3b3eb744ad86264821d6f1f05d xmlns="22dcee4b-f47a-48c7-a6d3-9cce0d3e9dfd">
      <Terms xmlns="http://schemas.microsoft.com/office/infopath/2007/PartnerControls"/>
    </kafcbe3b3eb744ad86264821d6f1f05d>
    <Ratings xmlns="http://schemas.microsoft.com/sharepoint/v3" xsi:nil="true"/>
    <Archived xmlns="22dcee4b-f47a-48c7-a6d3-9cce0d3e9dfd">false</Archived>
    <WhoToCall xmlns="41a2985c-45af-4572-b126-63ef071e1fcd" xsi:nil="true"/>
    <LikedBy xmlns="http://schemas.microsoft.com/sharepoint/v3">
      <UserInfo>
        <DisplayName/>
        <AccountId xsi:nil="true"/>
        <AccountType/>
      </UserInfo>
    </LikedBy>
    <OldInSiteID xmlns="22dcee4b-f47a-48c7-a6d3-9cce0d3e9dfd" xsi:nil="true"/>
    <mba79381d4294b3a8b108539aa0d47b6 xmlns="22dcee4b-f47a-48c7-a6d3-9cce0d3e9df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 and Graphics</TermName>
          <TermId xmlns="http://schemas.microsoft.com/office/infopath/2007/PartnerControls">94bf83ff-052f-430d-9b39-665396435976</TermId>
        </TermInfo>
      </Terms>
    </mba79381d4294b3a8b108539aa0d47b6>
    <h14ac81a8fa34c629116192746f67ba1 xmlns="22dcee4b-f47a-48c7-a6d3-9cce0d3e9dfd">
      <Terms xmlns="http://schemas.microsoft.com/office/infopath/2007/PartnerControls"/>
    </h14ac81a8fa34c629116192746f67ba1>
    <NewContentFlag xmlns="22dcee4b-f47a-48c7-a6d3-9cce0d3e9dfd">false</NewContentFlag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DC6F9B6E-2EBE-4AC0-802B-DA48F8ADE0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6ACE5C-3897-4BA8-9A87-F5C3674CF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2dcee4b-f47a-48c7-a6d3-9cce0d3e9dfd"/>
    <ds:schemaRef ds:uri="41a2985c-45af-4572-b126-63ef071e1f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D96BEE-6A02-4B70-B062-8D3ED2257A89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1a2985c-45af-4572-b126-63ef071e1fcd"/>
    <ds:schemaRef ds:uri="http://purl.org/dc/elements/1.1/"/>
    <ds:schemaRef ds:uri="22dcee4b-f47a-48c7-a6d3-9cce0d3e9df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16x9_AnalysisGroup_Template</Template>
  <TotalTime>205</TotalTime>
  <Words>939</Words>
  <Application>Microsoft Macintosh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1_AG Template 16x9</vt:lpstr>
      <vt:lpstr>2_AG Co-brand Template 16x9</vt:lpstr>
      <vt:lpstr>New England’s Future Wholesale Electric System </vt:lpstr>
      <vt:lpstr>My biases </vt:lpstr>
      <vt:lpstr>And other assumptions . . .</vt:lpstr>
      <vt:lpstr>And other assumptions . . .</vt:lpstr>
      <vt:lpstr>A future market design for an organized wholesale power market</vt:lpstr>
      <vt:lpstr>A future market design for an organized wholesale power market </vt:lpstr>
      <vt:lpstr>A future market design for an organized wholesale power market  </vt:lpstr>
      <vt:lpstr>Contact</vt:lpstr>
    </vt:vector>
  </TitlesOfParts>
  <Company>Analysis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Guide to the New  Analysis Group PowerPoint Template</dc:title>
  <dc:creator>Tierney, Susan</dc:creator>
  <cp:keywords/>
  <cp:lastModifiedBy>Jonathan Raab</cp:lastModifiedBy>
  <cp:revision>6</cp:revision>
  <cp:lastPrinted>2018-03-30T13:18:39Z</cp:lastPrinted>
  <dcterms:created xsi:type="dcterms:W3CDTF">2020-03-02T15:47:50Z</dcterms:created>
  <dcterms:modified xsi:type="dcterms:W3CDTF">2020-03-11T19:54:02Z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0x010100AE7AEF6CF7916A4A9B0B300A3FBBC1F900053E96E8B0292C43B03F261851CDED95</vt:lpwstr>
  </property>
  <property fmtid="{D5CDD505-2E9C-101B-9397-08002B2CF9AE}" pid="3" name="TaxKeyword">
    <vt:lpwstr/>
  </property>
  <property fmtid="{D5CDD505-2E9C-101B-9397-08002B2CF9AE}" pid="4" name="AGDepartment">
    <vt:lpwstr/>
  </property>
  <property fmtid="{D5CDD505-2E9C-101B-9397-08002B2CF9AE}" pid="5" name="AGOffice">
    <vt:lpwstr/>
  </property>
  <property fmtid="{D5CDD505-2E9C-101B-9397-08002B2CF9AE}" pid="6" name="SiteNavigation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  <property fmtid="{D5CDD505-2E9C-101B-9397-08002B2CF9AE}" pid="11" name="AGSiteNav">
    <vt:lpwstr>4449;#Templates and Graphics|94bf83ff-052f-430d-9b39-665396435976</vt:lpwstr>
  </property>
  <property fmtid="{D5CDD505-2E9C-101B-9397-08002B2CF9AE}" pid="12" name="AGCategory">
    <vt:lpwstr/>
  </property>
</Properties>
</file>